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315" r:id="rId2"/>
    <p:sldId id="323" r:id="rId3"/>
    <p:sldId id="324" r:id="rId4"/>
    <p:sldId id="325" r:id="rId5"/>
    <p:sldId id="326" r:id="rId6"/>
    <p:sldId id="332" r:id="rId7"/>
    <p:sldId id="333" r:id="rId8"/>
    <p:sldId id="329" r:id="rId9"/>
    <p:sldId id="330" r:id="rId10"/>
    <p:sldId id="331" r:id="rId11"/>
    <p:sldId id="313" r:id="rId12"/>
    <p:sldId id="314" r:id="rId13"/>
    <p:sldId id="312" r:id="rId14"/>
    <p:sldId id="334" r:id="rId15"/>
    <p:sldId id="336" r:id="rId16"/>
    <p:sldId id="335" r:id="rId17"/>
    <p:sldId id="337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/>
  </p:normalViewPr>
  <p:slideViewPr>
    <p:cSldViewPr>
      <p:cViewPr>
        <p:scale>
          <a:sx n="76" d="100"/>
          <a:sy n="76" d="100"/>
        </p:scale>
        <p:origin x="-3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D4C7B-98F1-4819-8026-1E798F24677E}" type="datetimeFigureOut">
              <a:rPr lang="es-CO" smtClean="0"/>
              <a:pPr/>
              <a:t>22/07/2015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600F9-919F-487D-BDC1-328E944BA08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133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14198" indent="-274691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98766" indent="-21975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38272" indent="-21975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977779" indent="-21975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417285" indent="-219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856791" indent="-219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296298" indent="-219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735804" indent="-2197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4BB6EA8-E226-401B-8690-0E9F90183DCF}" type="slidenum">
              <a:rPr lang="es-ES" smtClean="0">
                <a:latin typeface="Arial" pitchFamily="34" charset="0"/>
              </a:rPr>
              <a:pPr/>
              <a:t>8</a:t>
            </a:fld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DFB8-6356-4731-B7FC-097D213675E3}" type="datetime1">
              <a:rPr lang="es-CO" smtClean="0"/>
              <a:pPr/>
              <a:t>22/07/2015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envases y medio ambiente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2D-0B06-4499-9FC4-058D2F62A65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7337-229B-45B4-AF20-38BB5102450F}" type="datetime1">
              <a:rPr lang="es-CO" smtClean="0"/>
              <a:pPr/>
              <a:t>22/07/2015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envases y medio ambiente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2D-0B06-4499-9FC4-058D2F62A65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32508-7D80-4681-8FE8-6C5F89FCB7C0}" type="datetime1">
              <a:rPr lang="es-CO" smtClean="0"/>
              <a:pPr/>
              <a:t>22/07/2015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envases y medio ambiente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2D-0B06-4499-9FC4-058D2F62A65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4B52-B646-4D58-9741-67E2A05EDD69}" type="datetime1">
              <a:rPr lang="es-CO" smtClean="0"/>
              <a:pPr/>
              <a:t>22/07/2015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envases y medio ambiente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2D-0B06-4499-9FC4-058D2F62A65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E5D4-59A8-4C06-B938-1762B7EA7937}" type="datetime1">
              <a:rPr lang="es-CO" smtClean="0"/>
              <a:pPr/>
              <a:t>22/07/2015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envases y medio ambiente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2D-0B06-4499-9FC4-058D2F62A65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A698C-4E80-4D85-AD90-ACC88F4E40C6}" type="datetime1">
              <a:rPr lang="es-CO" smtClean="0"/>
              <a:pPr/>
              <a:t>22/07/2015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envases y medio ambiente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2D-0B06-4499-9FC4-058D2F62A65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3315-C5C2-49B9-8A21-B6A697AC6D58}" type="datetime1">
              <a:rPr lang="es-CO" smtClean="0"/>
              <a:pPr/>
              <a:t>22/07/2015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envases y medio ambiente</a:t>
            </a:r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2D-0B06-4499-9FC4-058D2F62A65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2C27E-E2E2-4229-926B-8500FAE460AF}" type="datetime1">
              <a:rPr lang="es-CO" smtClean="0"/>
              <a:pPr/>
              <a:t>22/07/2015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envases y medio ambiente</a:t>
            </a:r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2D-0B06-4499-9FC4-058D2F62A65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6DFF-F5AF-4EF3-A803-0D7B81D4A29A}" type="datetime1">
              <a:rPr lang="es-CO" smtClean="0"/>
              <a:pPr/>
              <a:t>22/07/2015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envases y medio ambiente</a:t>
            </a:r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2D-0B06-4499-9FC4-058D2F62A65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E4B0F-5061-4782-ADBE-C8D8242A034B}" type="datetime1">
              <a:rPr lang="es-CO" smtClean="0"/>
              <a:pPr/>
              <a:t>22/07/2015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envases y medio ambiente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2D-0B06-4499-9FC4-058D2F62A65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7637-BA41-4769-BFC8-047169DFDA90}" type="datetime1">
              <a:rPr lang="es-CO" smtClean="0"/>
              <a:pPr/>
              <a:t>22/07/2015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smtClean="0"/>
              <a:t>envases y medio ambiente</a:t>
            </a: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E32D-0B06-4499-9FC4-058D2F62A65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1F43C-428B-4457-8436-3997302466E9}" type="datetime1">
              <a:rPr lang="es-CO" smtClean="0"/>
              <a:pPr/>
              <a:t>22/07/2015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 smtClean="0"/>
              <a:t>envases y medio ambiente</a:t>
            </a: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E32D-0B06-4499-9FC4-058D2F62A650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PROGRAMA DE ALIMENTACIÓN ESCOLAR </a:t>
            </a:r>
            <a:endParaRPr lang="es-CO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7200" y="1412776"/>
            <a:ext cx="3106688" cy="4844262"/>
          </a:xfrm>
        </p:spPr>
        <p:txBody>
          <a:bodyPr/>
          <a:lstStyle/>
          <a:p>
            <a:pPr marL="0" indent="0" algn="just">
              <a:buNone/>
            </a:pPr>
            <a:r>
              <a:rPr lang="es-CO" dirty="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cs typeface="Arial" pitchFamily="34" charset="0"/>
              </a:rPr>
              <a:t>La salud está en tus manos</a:t>
            </a:r>
          </a:p>
          <a:p>
            <a:pPr marL="0" indent="0" algn="just">
              <a:buNone/>
            </a:pPr>
            <a:endParaRPr lang="es-CO" dirty="0" smtClean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CO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CO" dirty="0">
              <a:solidFill>
                <a:schemeClr val="tx2">
                  <a:lumMod val="75000"/>
                </a:schemeClr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7170" name="Picture 2" descr="J:\serivicial de anti\FOTOS\WP_20150428_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4"/>
            <a:ext cx="5436096" cy="513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500063" y="642938"/>
            <a:ext cx="5929312" cy="535781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s-PE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Tiempo</a:t>
            </a:r>
          </a:p>
          <a:p>
            <a:pPr marL="457200" lvl="1" indent="0" eaLnBrk="1" hangingPunct="1">
              <a:buNone/>
            </a:pPr>
            <a:r>
              <a:rPr lang="es-PE" dirty="0" smtClean="0"/>
              <a:t>Los patógenos necesitan tiempo para crecer. Después de cuatro horas, llegan a niveles tan altos como para que alguien se enferme.</a:t>
            </a:r>
          </a:p>
          <a:p>
            <a:r>
              <a:rPr lang="es-PE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Oxigeno</a:t>
            </a:r>
          </a:p>
          <a:p>
            <a:pPr marL="457200" lvl="1" indent="0" eaLnBrk="1" hangingPunct="1">
              <a:buNone/>
            </a:pPr>
            <a:r>
              <a:rPr lang="es-PE" dirty="0" smtClean="0"/>
              <a:t>Algunos patógenos necesitan oxigeno para crecer y otros no.</a:t>
            </a:r>
          </a:p>
          <a:p>
            <a:r>
              <a:rPr lang="es-PE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Humedad</a:t>
            </a:r>
          </a:p>
          <a:p>
            <a:pPr marL="457200" lvl="1" indent="0" eaLnBrk="1" hangingPunct="1">
              <a:buNone/>
            </a:pPr>
            <a:r>
              <a:rPr lang="es-PE" dirty="0" smtClean="0"/>
              <a:t>Los patógenos necesitan humedad para crecer.</a:t>
            </a:r>
          </a:p>
          <a:p>
            <a:pPr eaLnBrk="1" hangingPunct="1"/>
            <a:endParaRPr lang="es-PE" dirty="0" smtClean="0"/>
          </a:p>
        </p:txBody>
      </p:sp>
      <p:pic>
        <p:nvPicPr>
          <p:cNvPr id="16387" name="Picture 6" descr="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104900"/>
            <a:ext cx="14668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oxy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143250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mos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4714875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77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CO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Alimentos peligrosos para la salud publica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s-CO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Carnes</a:t>
            </a:r>
            <a:r>
              <a:rPr lang="es-CO" dirty="0" smtClean="0"/>
              <a:t> </a:t>
            </a:r>
          </a:p>
          <a:p>
            <a:r>
              <a:rPr lang="es-CO" b="1" i="1" dirty="0" smtClean="0"/>
              <a:t>Pescado </a:t>
            </a:r>
            <a:endParaRPr lang="es-CO" b="1" i="1" dirty="0"/>
          </a:p>
          <a:p>
            <a:r>
              <a:rPr lang="es-CO" b="1" i="1" dirty="0"/>
              <a:t>Pollo </a:t>
            </a:r>
          </a:p>
          <a:p>
            <a:r>
              <a:rPr lang="es-CO" b="1" i="1" dirty="0" smtClean="0"/>
              <a:t>Cerdos </a:t>
            </a:r>
          </a:p>
          <a:p>
            <a:r>
              <a:rPr lang="es-CO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Leche</a:t>
            </a:r>
          </a:p>
          <a:p>
            <a:r>
              <a:rPr lang="es-CO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Huevos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52863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1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CO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Tenia o solitaria en la Carne </a:t>
            </a:r>
            <a:r>
              <a:rPr lang="es-CO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de cerdo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42792" cy="52082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000" dirty="0" smtClean="0"/>
              <a:t>son </a:t>
            </a:r>
            <a:r>
              <a:rPr lang="es-CO" sz="2000" dirty="0"/>
              <a:t>gusanos intestinales que viven alimentándose en el intestino delgado del huésped primario, y cuya longitud tiende a oscilar desde unos pocos milímetros hasta los 9 metros de </a:t>
            </a:r>
            <a:r>
              <a:rPr lang="es-CO" sz="2000" dirty="0" smtClean="0"/>
              <a:t>largo.</a:t>
            </a:r>
          </a:p>
          <a:p>
            <a:pPr marL="0" indent="0">
              <a:buNone/>
            </a:pPr>
            <a:r>
              <a:rPr lang="es-CO" sz="2000" b="1" dirty="0"/>
              <a:t>Síntomas de la tenia o </a:t>
            </a:r>
            <a:r>
              <a:rPr lang="es-CO" sz="2000" b="1" dirty="0" smtClean="0"/>
              <a:t>solitaria</a:t>
            </a:r>
            <a:endParaRPr lang="es-CO" sz="2000" dirty="0"/>
          </a:p>
          <a:p>
            <a:r>
              <a:rPr lang="es-CO" sz="2000" dirty="0"/>
              <a:t>Dolor y malestar abdominal.</a:t>
            </a:r>
          </a:p>
          <a:p>
            <a:r>
              <a:rPr lang="es-CO" sz="2000" dirty="0"/>
              <a:t>Irritación en la zona anal.</a:t>
            </a:r>
          </a:p>
          <a:p>
            <a:r>
              <a:rPr lang="es-CO" sz="2000" dirty="0"/>
              <a:t>Náuseas.</a:t>
            </a:r>
          </a:p>
          <a:p>
            <a:r>
              <a:rPr lang="es-CO" sz="2000" dirty="0"/>
              <a:t>Diarreas (generalmente leves).</a:t>
            </a:r>
          </a:p>
          <a:p>
            <a:r>
              <a:rPr lang="es-CO" sz="2000" dirty="0"/>
              <a:t>Expulsión constante de flatulencias (gases).</a:t>
            </a:r>
          </a:p>
          <a:p>
            <a:r>
              <a:rPr lang="es-CO" sz="2000" dirty="0"/>
              <a:t>Sensación de saciedad constante.</a:t>
            </a:r>
          </a:p>
          <a:p>
            <a:r>
              <a:rPr lang="es-CO" sz="2000" dirty="0"/>
              <a:t>Inquietud.</a:t>
            </a:r>
          </a:p>
          <a:p>
            <a:pPr marL="0" indent="0">
              <a:buNone/>
            </a:pPr>
            <a:endParaRPr lang="es-CO" sz="20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28256" cy="5208265"/>
          </a:xfrm>
        </p:spPr>
        <p:txBody>
          <a:bodyPr>
            <a:normAutofit/>
          </a:bodyPr>
          <a:lstStyle/>
          <a:p>
            <a:r>
              <a:rPr lang="es-CO" sz="2000" dirty="0" smtClean="0"/>
              <a:t>Es importante </a:t>
            </a:r>
            <a:r>
              <a:rPr lang="es-CO" sz="2000" dirty="0"/>
              <a:t> evitar la carne cruda. </a:t>
            </a:r>
            <a:r>
              <a:rPr lang="es-CO" sz="2000" dirty="0" smtClean="0"/>
              <a:t>Además </a:t>
            </a:r>
            <a:r>
              <a:rPr lang="es-CO" sz="2000" dirty="0"/>
              <a:t> cocer la carne lo suficiente, a más de 60º C durante al </a:t>
            </a:r>
            <a:r>
              <a:rPr lang="es-CO" sz="2000" dirty="0" smtClean="0"/>
              <a:t>menos </a:t>
            </a:r>
            <a:r>
              <a:rPr lang="es-CO" sz="2000" dirty="0"/>
              <a:t>5 </a:t>
            </a:r>
            <a:r>
              <a:rPr lang="es-CO" sz="2000" dirty="0" smtClean="0"/>
              <a:t>minutos</a:t>
            </a:r>
          </a:p>
          <a:p>
            <a:endParaRPr lang="es-CO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4075212" cy="376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8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just"/>
            <a:r>
              <a:rPr lang="es-CO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TIPOS DE BACTERIAS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Clr>
                <a:srgbClr val="00B050"/>
              </a:buClr>
              <a:buNone/>
            </a:pPr>
            <a:r>
              <a:rPr lang="es-CO" sz="2000" b="1" i="1" dirty="0"/>
              <a:t>Salmonella</a:t>
            </a:r>
            <a:r>
              <a:rPr lang="es-CO" sz="2000" dirty="0"/>
              <a:t> </a:t>
            </a:r>
            <a:r>
              <a:rPr lang="es-CO" sz="2000" dirty="0" smtClean="0"/>
              <a:t>:Estas </a:t>
            </a:r>
            <a:r>
              <a:rPr lang="es-CO" sz="2000" dirty="0"/>
              <a:t>bacterias normalmente se encuentran en el tracto intestinal del hombre y de los animales, son resistentes a la congelación y a la deshidratación, pero no sobreviven a medios ácidos y son poco resistentes al calor</a:t>
            </a:r>
          </a:p>
          <a:p>
            <a:pPr algn="just">
              <a:spcBef>
                <a:spcPts val="0"/>
              </a:spcBef>
              <a:buClr>
                <a:srgbClr val="00B050"/>
              </a:buClr>
              <a:buNone/>
            </a:pPr>
            <a:r>
              <a:rPr lang="es-CO" sz="2000" b="1" i="1" dirty="0" smtClean="0"/>
              <a:t>Listeria</a:t>
            </a:r>
            <a:r>
              <a:rPr lang="es-CO" sz="2000" dirty="0" smtClean="0"/>
              <a:t>:puede </a:t>
            </a:r>
            <a:r>
              <a:rPr lang="es-CO" sz="2000" dirty="0"/>
              <a:t>reproducirse a bajas temperaturas, incluso en la heladera. Puede resistir al calor, las sales y los nitritos, mucho más que otras bacterias. Pero una adecuada cocción y la pasteurización la destruyen por completo</a:t>
            </a:r>
            <a:endParaRPr lang="es-CO" sz="2000" dirty="0" smtClean="0"/>
          </a:p>
          <a:p>
            <a:pPr algn="just">
              <a:spcBef>
                <a:spcPts val="0"/>
              </a:spcBef>
              <a:buClr>
                <a:srgbClr val="00B050"/>
              </a:buClr>
              <a:buNone/>
            </a:pPr>
            <a:r>
              <a:rPr lang="es-CO" sz="2000" b="1" i="1" dirty="0" smtClean="0"/>
              <a:t>Clostridium perfringens:</a:t>
            </a:r>
            <a:r>
              <a:rPr lang="es-CO" sz="2000" dirty="0"/>
              <a:t>Está</a:t>
            </a:r>
            <a:r>
              <a:rPr lang="es-CO" sz="2000" b="1" i="1" dirty="0"/>
              <a:t> </a:t>
            </a:r>
            <a:r>
              <a:rPr lang="es-CO" sz="2000" dirty="0"/>
              <a:t>ampliamente distribuido en la atmósfera y se halla frecuentemente en el intestino humano y de muchos animales domésticos y salvajes</a:t>
            </a:r>
            <a:endParaRPr lang="es-CO" sz="2000" dirty="0" smtClean="0"/>
          </a:p>
          <a:p>
            <a:pPr algn="just">
              <a:spcBef>
                <a:spcPts val="0"/>
              </a:spcBef>
              <a:buClr>
                <a:srgbClr val="00B050"/>
              </a:buClr>
              <a:buNone/>
            </a:pPr>
            <a:r>
              <a:rPr lang="es-CO" sz="2000" b="1" i="1" dirty="0" smtClean="0"/>
              <a:t>Staphylococcus aureus:</a:t>
            </a:r>
            <a:r>
              <a:rPr lang="es-CO" sz="2000" dirty="0"/>
              <a:t>Esta bacteria se encuentra en la mucosa nasal y oral, además del pelo, heridas y ampollas. La contaminación de alimentos se da por fallas en la higiene personal y manipulación inadecuada de los alimentos</a:t>
            </a:r>
            <a:endParaRPr lang="es-CO" sz="2000" b="1" i="1" dirty="0" smtClean="0"/>
          </a:p>
          <a:p>
            <a:pPr algn="just">
              <a:spcBef>
                <a:spcPts val="0"/>
              </a:spcBef>
              <a:buClr>
                <a:srgbClr val="00B050"/>
              </a:buClr>
              <a:buNone/>
            </a:pPr>
            <a:r>
              <a:rPr lang="es-CO" sz="2000" b="1" i="1" dirty="0" smtClean="0"/>
              <a:t>E.colli:</a:t>
            </a:r>
            <a:r>
              <a:rPr lang="es-CO" sz="2000" dirty="0"/>
              <a:t>esta bacteria se encuentra en el sistema digestivo y se transmite a </a:t>
            </a:r>
            <a:r>
              <a:rPr lang="es-CO" sz="2000" dirty="0" smtClean="0"/>
              <a:t>través </a:t>
            </a:r>
            <a:r>
              <a:rPr lang="es-CO" sz="2000" dirty="0"/>
              <a:t>de la materia fecal </a:t>
            </a:r>
          </a:p>
        </p:txBody>
      </p:sp>
    </p:spTree>
    <p:extLst>
      <p:ext uri="{BB962C8B-B14F-4D97-AF65-F5344CB8AC3E}">
        <p14:creationId xmlns:p14="http://schemas.microsoft.com/office/powerpoint/2010/main" val="4617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s-CO" dirty="0" smtClean="0"/>
              <a:t> </a:t>
            </a:r>
            <a:r>
              <a:rPr lang="es-CO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Buena higiene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O" sz="2000" dirty="0"/>
              <a:t>unos buenos hábitos higiénicos previenen las enfermedades </a:t>
            </a:r>
            <a:r>
              <a:rPr lang="es-CO" sz="2000" dirty="0" smtClean="0"/>
              <a:t>trasmitidas </a:t>
            </a:r>
            <a:r>
              <a:rPr lang="es-CO" sz="2000" dirty="0"/>
              <a:t>por alimentos </a:t>
            </a:r>
            <a:endParaRPr lang="es-CO" sz="2000" dirty="0" smtClean="0"/>
          </a:p>
          <a:p>
            <a:pPr marL="0" indent="0" algn="just">
              <a:buNone/>
            </a:pPr>
            <a:r>
              <a:rPr lang="es-CO" sz="2000" b="1" dirty="0"/>
              <a:t>Ducharse con </a:t>
            </a:r>
            <a:r>
              <a:rPr lang="es-CO" sz="2000" b="1" dirty="0" smtClean="0"/>
              <a:t>regularidad</a:t>
            </a:r>
          </a:p>
          <a:p>
            <a:pPr marL="0" indent="0" algn="just">
              <a:buNone/>
            </a:pPr>
            <a:r>
              <a:rPr lang="es-CO" sz="2000" dirty="0" smtClean="0"/>
              <a:t>Una </a:t>
            </a:r>
            <a:r>
              <a:rPr lang="es-CO" sz="2000" dirty="0"/>
              <a:t>buena ducha incluye cuerpo y pelo, aunque no es necesario que sea todos los días, principalmente en el cabello. El cuerpo genera piel </a:t>
            </a:r>
            <a:r>
              <a:rPr lang="es-CO" sz="2000" dirty="0" smtClean="0"/>
              <a:t>muerta</a:t>
            </a:r>
          </a:p>
          <a:p>
            <a:pPr marL="0" indent="0" algn="just">
              <a:buNone/>
            </a:pPr>
            <a:endParaRPr lang="es-CO" sz="2000" dirty="0" smtClean="0"/>
          </a:p>
          <a:p>
            <a:pPr marL="0" indent="0" algn="just">
              <a:buNone/>
            </a:pPr>
            <a:r>
              <a:rPr lang="es-CO" sz="2000" b="1" dirty="0"/>
              <a:t>Cortarse las uñas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O" sz="2000" b="1" dirty="0"/>
              <a:t>Lavarse los dientes</a:t>
            </a:r>
          </a:p>
          <a:p>
            <a:pPr marL="0" indent="0">
              <a:buNone/>
            </a:pPr>
            <a:r>
              <a:rPr lang="es-CO" sz="2000" dirty="0"/>
              <a:t>Debemos cepillarnos los dientes después de cada comida, si no podemos, aunque sea hacerlo dos veces al </a:t>
            </a:r>
            <a:r>
              <a:rPr lang="es-CO" sz="2000" dirty="0" smtClean="0"/>
              <a:t>día</a:t>
            </a:r>
          </a:p>
          <a:p>
            <a:pPr marL="0" indent="0">
              <a:buNone/>
            </a:pPr>
            <a:endParaRPr lang="es-CO" sz="2000" dirty="0"/>
          </a:p>
          <a:p>
            <a:r>
              <a:rPr lang="es-CO" sz="2000" b="1" dirty="0"/>
              <a:t>Dormir </a:t>
            </a:r>
            <a:r>
              <a:rPr lang="es-CO" sz="2000" b="1" dirty="0" smtClean="0"/>
              <a:t>bien</a:t>
            </a:r>
          </a:p>
          <a:p>
            <a:pPr marL="0" indent="0">
              <a:buNone/>
            </a:pPr>
            <a:endParaRPr lang="es-CO" sz="2000" b="1" dirty="0"/>
          </a:p>
          <a:p>
            <a:r>
              <a:rPr lang="es-CO" sz="2000" b="1" dirty="0"/>
              <a:t>Higiene de la ropa</a:t>
            </a:r>
          </a:p>
        </p:txBody>
      </p:sp>
    </p:spTree>
    <p:extLst>
      <p:ext uri="{BB962C8B-B14F-4D97-AF65-F5344CB8AC3E}">
        <p14:creationId xmlns:p14="http://schemas.microsoft.com/office/powerpoint/2010/main" val="28958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4" y="476672"/>
            <a:ext cx="88909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39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¿Por qué la gente tiene una mala higiene?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s-CO" dirty="0"/>
          </a:p>
          <a:p>
            <a:pPr marL="0" indent="0" algn="just">
              <a:buNone/>
            </a:pPr>
            <a:r>
              <a:rPr lang="es-CO" sz="2000" dirty="0"/>
              <a:t>A menudo, la mala higiene no se debe a una falta de educación en los hábitos de higiene, sino más bien a otros problemas más profundos. Cuando una persona está deprimida, se olvida de sí mismo, lo que puede llevar a una mala higiene personal</a:t>
            </a:r>
            <a:r>
              <a:rPr lang="es-CO" sz="2000" dirty="0" smtClean="0"/>
              <a:t>.</a:t>
            </a:r>
          </a:p>
          <a:p>
            <a:pPr marL="0" indent="0" algn="just">
              <a:buNone/>
            </a:pPr>
            <a:endParaRPr lang="es-CO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139202" cy="413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4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18" y="1340768"/>
            <a:ext cx="732171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6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IMPORTANCIA DEL LAVADO DE MANOS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200" dirty="0"/>
              <a:t>Los estudios muestran que lavarse las manos con jabón es una de las maneras más efectivas, simples y económicas de prevenir enfermedades. Los gérmenes existen en todas partes de nuestro entorno, pueden haber más de 3000 en cada centímetro cúbico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0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s-CO" sz="37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Enfermedades diarreicas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525963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90000"/>
              </a:lnSpc>
              <a:buNone/>
            </a:pPr>
            <a:r>
              <a:rPr lang="es-CO" sz="2600" dirty="0"/>
              <a:t>Los microbios que provocan la diarrea ingresan por la boca, a través de las manos que han estado en contacto con la materia </a:t>
            </a:r>
            <a:r>
              <a:rPr lang="es-CO" sz="2600" dirty="0" smtClean="0"/>
              <a:t>fecal, </a:t>
            </a:r>
            <a:r>
              <a:rPr lang="es-CO" sz="2600" dirty="0"/>
              <a:t>agua contaminada, alimentos crudos y utensilios de cocina mal lavados.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24" y="1628800"/>
            <a:ext cx="395149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1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sz="37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Bacteria</a:t>
            </a:r>
            <a:r>
              <a:rPr lang="es-CO" dirty="0" smtClean="0"/>
              <a:t> </a:t>
            </a:r>
            <a:r>
              <a:rPr lang="es-CO" sz="37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E. Collí</a:t>
            </a:r>
            <a:endParaRPr lang="es-CO" sz="37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algn="just">
              <a:spcBef>
                <a:spcPts val="0"/>
              </a:spcBef>
              <a:buClr>
                <a:srgbClr val="00B050"/>
              </a:buClr>
              <a:buNone/>
            </a:pPr>
            <a:r>
              <a:rPr lang="es-CO" sz="2600" dirty="0" smtClean="0"/>
              <a:t>    </a:t>
            </a:r>
          </a:p>
          <a:p>
            <a:pPr lvl="0" algn="just">
              <a:spcBef>
                <a:spcPts val="0"/>
              </a:spcBef>
              <a:buClr>
                <a:srgbClr val="00B050"/>
              </a:buClr>
              <a:buNone/>
            </a:pPr>
            <a:endParaRPr lang="es-CO" sz="2600" dirty="0"/>
          </a:p>
          <a:p>
            <a:pPr lvl="0" algn="just">
              <a:spcBef>
                <a:spcPts val="0"/>
              </a:spcBef>
              <a:buClr>
                <a:srgbClr val="00B050"/>
              </a:buClr>
              <a:buNone/>
            </a:pPr>
            <a:r>
              <a:rPr lang="es-CO" sz="2600" dirty="0" smtClean="0"/>
              <a:t>    </a:t>
            </a:r>
            <a:r>
              <a:rPr lang="es-CO" sz="2000" dirty="0"/>
              <a:t>esta bacteria se encuentra en el sistema digestivo y se transmite a través de la materia fecal 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369" y="1826941"/>
            <a:ext cx="3932261" cy="407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0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37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Enfermedades</a:t>
            </a:r>
            <a:r>
              <a:rPr lang="es-CO" dirty="0"/>
              <a:t> </a:t>
            </a:r>
            <a:r>
              <a:rPr lang="es-CO" sz="37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respiratorias y parasitarias </a:t>
            </a:r>
            <a:endParaRPr lang="es-CO" sz="37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000" dirty="0"/>
              <a:t>El lavado de manos con jabón elimina la mayoría de los microbios que provocan infecciones respiratorias, como la neumonía. Además, nos protege contra el resfrío común y la Gripe A (H1N1).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CO" sz="2000" dirty="0"/>
              <a:t>Parásitos intestinales e infecciones en la piel y en los ojos: Muchas infecciones en la piel y en los ojos y las enfermedades causadas por gusanos y parásitos de los intestinos disminuyen con el lavado de manos frecuente con jabón</a:t>
            </a:r>
            <a:r>
              <a:rPr lang="es-CO" sz="2000" dirty="0">
                <a:solidFill>
                  <a:prstClr val="black"/>
                </a:solidFill>
              </a:rPr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74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7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CÓMO Y CUÁNDO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CO" sz="2000" dirty="0"/>
              <a:t>Tenemos que lavar nuestras manos inmediatamente en las siguientes situaciones </a:t>
            </a:r>
            <a:endParaRPr lang="es-CO" sz="2000" dirty="0" smtClean="0"/>
          </a:p>
          <a:p>
            <a:pPr marL="0" lvl="0" indent="0">
              <a:buNone/>
            </a:pPr>
            <a:endParaRPr lang="es-CO" sz="20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s-CO" sz="2000" dirty="0" smtClean="0">
                <a:solidFill>
                  <a:prstClr val="black"/>
                </a:solidFill>
              </a:rPr>
              <a:t>después </a:t>
            </a:r>
            <a:r>
              <a:rPr lang="es-CO" sz="2000" dirty="0">
                <a:solidFill>
                  <a:prstClr val="black"/>
                </a:solidFill>
              </a:rPr>
              <a:t>de usar el baño y antes de tocar alimentos, ya sea para cocinarlos o para comer. </a:t>
            </a:r>
          </a:p>
          <a:p>
            <a:endParaRPr lang="es-CO" sz="2000" dirty="0"/>
          </a:p>
          <a:p>
            <a:endParaRPr lang="es-CO" sz="2000" dirty="0" smtClean="0"/>
          </a:p>
          <a:p>
            <a:endParaRPr lang="es-CO" sz="2000" dirty="0"/>
          </a:p>
          <a:p>
            <a:endParaRPr lang="es-CO" sz="2000" dirty="0" smtClean="0"/>
          </a:p>
          <a:p>
            <a:endParaRPr lang="es-CO" sz="2000" dirty="0"/>
          </a:p>
          <a:p>
            <a:endParaRPr lang="es-CO" sz="2000" dirty="0" smtClean="0"/>
          </a:p>
          <a:p>
            <a:pPr marL="0" indent="0">
              <a:buNone/>
            </a:pPr>
            <a:r>
              <a:rPr lang="es-CO" sz="2000" dirty="0" smtClean="0"/>
              <a:t> </a:t>
            </a:r>
            <a:endParaRPr lang="es-CO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sz="2100" b="1" dirty="0" smtClean="0"/>
              <a:t>Lavarse </a:t>
            </a:r>
            <a:r>
              <a:rPr lang="es-CO" sz="2100" b="1" dirty="0"/>
              <a:t>las manos antes de:</a:t>
            </a:r>
          </a:p>
          <a:p>
            <a:pPr marL="0" indent="0">
              <a:buNone/>
            </a:pPr>
            <a:endParaRPr lang="es-CO" sz="2100" dirty="0"/>
          </a:p>
          <a:p>
            <a:pPr marL="0" indent="0">
              <a:buNone/>
            </a:pPr>
            <a:r>
              <a:rPr lang="es-CO" sz="2100" dirty="0" smtClean="0"/>
              <a:t>Tocar </a:t>
            </a:r>
            <a:r>
              <a:rPr lang="es-CO" sz="2100" dirty="0"/>
              <a:t>a un </a:t>
            </a:r>
            <a:r>
              <a:rPr lang="es-CO" sz="2100" dirty="0" smtClean="0"/>
              <a:t>bebé</a:t>
            </a:r>
          </a:p>
          <a:p>
            <a:pPr marL="0" indent="0">
              <a:buNone/>
            </a:pPr>
            <a:endParaRPr lang="es-CO" sz="2100" dirty="0" smtClean="0"/>
          </a:p>
          <a:p>
            <a:pPr marL="0" indent="0">
              <a:buNone/>
            </a:pPr>
            <a:r>
              <a:rPr lang="es-CO" sz="2100" dirty="0" smtClean="0"/>
              <a:t> </a:t>
            </a:r>
            <a:r>
              <a:rPr lang="es-CO" sz="2100" dirty="0"/>
              <a:t>Comer algo rápido en la escuela o en otro </a:t>
            </a:r>
            <a:r>
              <a:rPr lang="es-CO" sz="2100" dirty="0" smtClean="0"/>
              <a:t>lugar</a:t>
            </a:r>
          </a:p>
          <a:p>
            <a:pPr marL="0" indent="0">
              <a:buNone/>
            </a:pPr>
            <a:endParaRPr lang="es-CO" sz="2100" dirty="0"/>
          </a:p>
          <a:p>
            <a:pPr marL="0" indent="0">
              <a:buNone/>
            </a:pPr>
            <a:r>
              <a:rPr lang="es-CO" sz="2100" dirty="0" smtClean="0"/>
              <a:t>Tocarse </a:t>
            </a:r>
            <a:r>
              <a:rPr lang="es-CO" sz="2100" dirty="0"/>
              <a:t>los ojos, la nariz o la boca</a:t>
            </a:r>
          </a:p>
          <a:p>
            <a:pPr marL="0" indent="0">
              <a:buNone/>
            </a:pPr>
            <a:endParaRPr lang="es-CO" sz="2100" dirty="0"/>
          </a:p>
          <a:p>
            <a:pPr marL="0" indent="0">
              <a:buNone/>
            </a:pPr>
            <a:r>
              <a:rPr lang="es-CO" sz="2100" dirty="0" smtClean="0"/>
              <a:t> </a:t>
            </a:r>
            <a:r>
              <a:rPr lang="es-CO" sz="2100" dirty="0"/>
              <a:t>Visitar a alguien enfermo o curar una herida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39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Como y cuando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CO" b="1" dirty="0"/>
              <a:t>Lavarse las manos después </a:t>
            </a:r>
            <a:r>
              <a:rPr lang="es-CO" b="1" dirty="0" smtClean="0"/>
              <a:t>de</a:t>
            </a:r>
          </a:p>
          <a:p>
            <a:endParaRPr lang="es-CO" dirty="0"/>
          </a:p>
          <a:p>
            <a:pPr algn="just"/>
            <a:r>
              <a:rPr lang="es-CO" sz="2600" dirty="0"/>
              <a:t>Sonarse la nariz, estornudar, toser o tocarse los ojos</a:t>
            </a:r>
          </a:p>
          <a:p>
            <a:pPr algn="just"/>
            <a:endParaRPr lang="es-CO" sz="2600" dirty="0"/>
          </a:p>
          <a:p>
            <a:pPr algn="just"/>
            <a:r>
              <a:rPr lang="es-CO" sz="2600" dirty="0"/>
              <a:t>Tocar la basura, animales o manipular sus excrementos</a:t>
            </a:r>
          </a:p>
          <a:p>
            <a:pPr algn="just"/>
            <a:endParaRPr lang="es-CO" sz="2600" dirty="0"/>
          </a:p>
          <a:p>
            <a:pPr algn="just"/>
            <a:r>
              <a:rPr lang="es-CO" sz="2600" dirty="0"/>
              <a:t>Jugar en el patio o en la plaza, andar en bicicleta, hacer deportes o gimnasia</a:t>
            </a: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es-CO" sz="2600" dirty="0"/>
              <a:t>Tocar objetos o superficies que fueron usadas por muchas personas</a:t>
            </a:r>
          </a:p>
          <a:p>
            <a:pPr lvl="0" algn="just"/>
            <a:endParaRPr lang="es-CO" sz="2600" dirty="0"/>
          </a:p>
          <a:p>
            <a:pPr lvl="0" algn="just"/>
            <a:r>
              <a:rPr lang="es-CO" sz="2600" dirty="0"/>
              <a:t>Viajar en transporte público o asistir a lugares como hospitales, escuelas, canchas, cines, clubes, etc.</a:t>
            </a:r>
          </a:p>
          <a:p>
            <a:pPr lvl="0" algn="just"/>
            <a:endParaRPr lang="es-CO" sz="2600" dirty="0"/>
          </a:p>
          <a:p>
            <a:pPr lvl="0" algn="just"/>
            <a:r>
              <a:rPr lang="es-CO" sz="2600" dirty="0" smtClean="0"/>
              <a:t> </a:t>
            </a:r>
            <a:r>
              <a:rPr lang="es-CO" sz="2600" dirty="0"/>
              <a:t>Visitar a alguien enfermo o curar una herida</a:t>
            </a:r>
          </a:p>
          <a:p>
            <a:pPr lvl="0" algn="just"/>
            <a:endParaRPr lang="es-CO" sz="2600" dirty="0"/>
          </a:p>
          <a:p>
            <a:pPr lvl="0" algn="just"/>
            <a:r>
              <a:rPr lang="es-CO" sz="2600" dirty="0"/>
              <a:t> Tocar alimentos crudos, especialmente las carnes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1587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928688" y="571500"/>
            <a:ext cx="7171704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CO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Enfermedades transmitidas por los alimentos</a:t>
            </a:r>
            <a:endParaRPr lang="es-CO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8195" name="Picture 14" descr="http://www.nutricion.co.cr/imagenes/manipulacion/enfermedad-al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2928938"/>
            <a:ext cx="34829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 descr="La hepatitis A se trasmite por alimentos y agua contaminado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60850"/>
            <a:ext cx="20081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image0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214438"/>
            <a:ext cx="714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image0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876925"/>
            <a:ext cx="71913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5857875" y="2500313"/>
            <a:ext cx="2663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/>
              <a:t>MANIPULADOR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5286375" y="5429250"/>
            <a:ext cx="2992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400"/>
              <a:t>INSECTOS y MASCOTAS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395288" y="3500438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400"/>
              <a:t>BASURAS</a:t>
            </a:r>
            <a:r>
              <a:rPr lang="es-ES"/>
              <a:t> </a:t>
            </a:r>
          </a:p>
        </p:txBody>
      </p:sp>
      <p:pic>
        <p:nvPicPr>
          <p:cNvPr id="8202" name="Picture 4" descr="http://www.yavne.edu.uy/proyecto/rsu2/images/mexico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33825"/>
            <a:ext cx="2452687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9D0BF-B228-42F4-ADF7-99E36D1DE16F}" type="slidenum">
              <a:rPr lang="es-ES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8204" name="13 Rectángulo"/>
          <p:cNvSpPr>
            <a:spLocks noChangeArrowheads="1"/>
          </p:cNvSpPr>
          <p:nvPr/>
        </p:nvSpPr>
        <p:spPr bwMode="auto">
          <a:xfrm>
            <a:off x="428625" y="1500188"/>
            <a:ext cx="571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2000" dirty="0"/>
              <a:t>A través de la ingestión de alimentos y/o aguas contaminadas con </a:t>
            </a:r>
            <a:r>
              <a:rPr lang="pt-BR" sz="2000" dirty="0" smtClean="0"/>
              <a:t>microrganismos </a:t>
            </a:r>
            <a:r>
              <a:rPr lang="pt-BR" sz="2000" dirty="0"/>
              <a:t>patógenos, toxinas o agentes químicos.</a:t>
            </a:r>
          </a:p>
        </p:txBody>
      </p:sp>
    </p:spTree>
    <p:extLst>
      <p:ext uri="{BB962C8B-B14F-4D97-AF65-F5344CB8AC3E}">
        <p14:creationId xmlns:p14="http://schemas.microsoft.com/office/powerpoint/2010/main" val="648688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500063" y="1643063"/>
            <a:ext cx="6783387" cy="4187825"/>
          </a:xfrm>
        </p:spPr>
        <p:txBody>
          <a:bodyPr>
            <a:normAutofit fontScale="77500" lnSpcReduction="2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s-ES_tradnl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Alimentos</a:t>
            </a:r>
          </a:p>
          <a:p>
            <a:pPr marL="658368" lvl="1" indent="-246888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dirty="0" smtClean="0"/>
              <a:t>	Para crecer los patógenos necesitan fuente de energía, como proteínas y carbohidratos.</a:t>
            </a:r>
          </a:p>
          <a:p>
            <a:pPr>
              <a:lnSpc>
                <a:spcPct val="110000"/>
              </a:lnSpc>
              <a:buClr>
                <a:schemeClr val="accent3"/>
              </a:buClr>
              <a:defRPr/>
            </a:pPr>
            <a:r>
              <a:rPr lang="es-ES_tradnl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Acidez</a:t>
            </a:r>
          </a:p>
          <a:p>
            <a:pPr marL="658368" lvl="1" indent="-246888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dirty="0" smtClean="0"/>
              <a:t>	Los patógenos crecen mejor en alimentos que contienen poco o nada de acido.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s-ES_tradnl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Temperatura</a:t>
            </a:r>
          </a:p>
          <a:p>
            <a:pPr marL="658368" lvl="1" indent="-246888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dirty="0" smtClean="0"/>
              <a:t>	Los patógenos crecen bien en alimentos que se mantienen a temperaturas entre 5 y 60°C (Temperatura de peligro).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s-PE" dirty="0" smtClean="0"/>
          </a:p>
        </p:txBody>
      </p:sp>
      <p:pic>
        <p:nvPicPr>
          <p:cNvPr id="15363" name="Picture 4" descr="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785938"/>
            <a:ext cx="15811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pH 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000500"/>
            <a:ext cx="1325562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52066" y="404663"/>
            <a:ext cx="742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Condiciones ideales </a:t>
            </a:r>
            <a:endParaRPr lang="es-CO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10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972</TotalTime>
  <Words>678</Words>
  <Application>Microsoft Office PowerPoint</Application>
  <PresentationFormat>Presentación en pantalla (4:3)</PresentationFormat>
  <Paragraphs>108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PROGRAMA DE ALIMENTACIÓN ESCOLAR </vt:lpstr>
      <vt:lpstr>IMPORTANCIA DEL LAVADO DE MANOS</vt:lpstr>
      <vt:lpstr>Enfermedades diarreicas</vt:lpstr>
      <vt:lpstr>Bacteria E. Collí</vt:lpstr>
      <vt:lpstr>Enfermedades respiratorias y parasitarias </vt:lpstr>
      <vt:lpstr>CÓMO Y CUÁNDO</vt:lpstr>
      <vt:lpstr>Como y cuando </vt:lpstr>
      <vt:lpstr>Presentación de PowerPoint</vt:lpstr>
      <vt:lpstr>Presentación de PowerPoint</vt:lpstr>
      <vt:lpstr>Presentación de PowerPoint</vt:lpstr>
      <vt:lpstr>Alimentos peligrosos para la salud publica </vt:lpstr>
      <vt:lpstr>Tenia o solitaria en la Carne de cerdo</vt:lpstr>
      <vt:lpstr>TIPOS DE BACTERIAS </vt:lpstr>
      <vt:lpstr> Buena higiene</vt:lpstr>
      <vt:lpstr>Presentación de PowerPoint</vt:lpstr>
      <vt:lpstr>¿Por qué la gente tiene una mala higiene?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Envases y Medio Ambiente</dc:title>
  <dc:creator>Invitado</dc:creator>
  <cp:lastModifiedBy>USUARIO</cp:lastModifiedBy>
  <cp:revision>99</cp:revision>
  <dcterms:created xsi:type="dcterms:W3CDTF">2012-12-06T18:08:26Z</dcterms:created>
  <dcterms:modified xsi:type="dcterms:W3CDTF">2015-07-22T16:17:21Z</dcterms:modified>
</cp:coreProperties>
</file>